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39.xml" ContentType="application/vnd.openxmlformats-officedocument.presentationml.slideLayout+xml"/>
  <Override PartName="/ppt/theme/theme5.xml" ContentType="application/vnd.openxmlformats-officedocument.them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44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8.xml" ContentType="application/vnd.openxmlformats-officedocument.presentationml.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2" r:id="rId1"/>
    <p:sldMasterId id="2147483654" r:id="rId2"/>
    <p:sldMasterId id="2147483650" r:id="rId3"/>
    <p:sldMasterId id="2147483649" r:id="rId4"/>
  </p:sldMasterIdLst>
  <p:notesMasterIdLst>
    <p:notesMasterId r:id="rId35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  <p:sldId id="275" r:id="rId24"/>
    <p:sldId id="277" r:id="rId25"/>
    <p:sldId id="278" r:id="rId26"/>
    <p:sldId id="279" r:id="rId27"/>
    <p:sldId id="276" r:id="rId28"/>
    <p:sldId id="280" r:id="rId29"/>
    <p:sldId id="281" r:id="rId30"/>
    <p:sldId id="282" r:id="rId31"/>
    <p:sldId id="283" r:id="rId32"/>
    <p:sldId id="284" r:id="rId33"/>
    <p:sldId id="285" r:id="rId34"/>
  </p:sldIdLst>
  <p:sldSz cx="9144000" cy="6858000" type="screen4x3"/>
  <p:notesSz cx="6858000" cy="9144000"/>
  <p:defaultTextStyle>
    <a:defPPr>
      <a:defRPr lang="it-IT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99FF"/>
    <a:srgbClr val="D1D1D1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060" autoAdjust="0"/>
    <p:restoredTop sz="94660"/>
  </p:normalViewPr>
  <p:slideViewPr>
    <p:cSldViewPr>
      <p:cViewPr varScale="1">
        <p:scale>
          <a:sx n="74" d="100"/>
          <a:sy n="74" d="100"/>
        </p:scale>
        <p:origin x="-1334" y="-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B35EB6A-1E88-4E05-953A-3F2584EAE2EF}" type="datetimeFigureOut">
              <a:rPr lang="it-IT" smtClean="0"/>
              <a:pPr/>
              <a:t>30/09/2013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32F0F43-323F-469E-A5B2-F8909F7A2FD2}" type="slidenum">
              <a:rPr lang="it-IT" smtClean="0"/>
              <a:pPr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titolo">
    <p:bg>
      <p:bgPr>
        <a:blipFill dpi="0" rotWithShape="0">
          <a:blip r:embed="rId2" cstate="print">
            <a:lum/>
          </a:blip>
          <a:srcRect/>
          <a:stretch>
            <a:fillRect l="-41000" r="-4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 dirty="0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31640" y="4653136"/>
            <a:ext cx="6400800" cy="1752600"/>
          </a:xfrm>
          <a:noFill/>
        </p:spPr>
        <p:txBody>
          <a:bodyPr/>
          <a:lstStyle>
            <a:lvl1pPr marL="0" indent="0" algn="ctr">
              <a:buFontTx/>
              <a:buNone/>
              <a:defRPr sz="2000" baseline="0">
                <a:solidFill>
                  <a:schemeClr val="bg1"/>
                </a:solidFill>
              </a:defRPr>
            </a:lvl1pPr>
          </a:lstStyle>
          <a:p>
            <a:r>
              <a:rPr lang="it-IT" smtClean="0"/>
              <a:t>Fare clic per modificare lo stile del sottotitolo dello schema</a:t>
            </a:r>
            <a:endParaRPr lang="it-IT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l">
              <a:defRPr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DDCDBAA1-CEB1-4FEE-812A-202BEEC0E103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D. Rosaci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Sistemi Distribuiti - Introduzione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794500" y="274638"/>
            <a:ext cx="18923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1116013" y="274638"/>
            <a:ext cx="5526087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D. Rosaci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Sistemi Distribuiti - Introduzione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olo, test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116013" y="274638"/>
            <a:ext cx="7570787" cy="1143000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sz="half" idx="1"/>
          </p:nvPr>
        </p:nvSpPr>
        <p:spPr>
          <a:xfrm>
            <a:off x="1116013" y="1600200"/>
            <a:ext cx="3708400" cy="4525963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976813" y="1600200"/>
            <a:ext cx="3709987" cy="4525963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D. Rosaci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Sistemi Distribuiti - Introduzione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D. Rosaci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Sistemi Distribuiti - Introduzione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DBA993-70F2-493C-9F15-4D8FFAE0E96E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D. Rosaci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Sistemi Distribuiti - Introduzione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4E33A6-4112-4BD2-A666-0AFA4921EAD2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D. Rosaci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Sistemi Distribuiti - Introduzione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6CEA55-04B4-4B84-A093-B0F603F55888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D. Rosaci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Sistemi Distribuiti - Introduzione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CEF781-ECA3-4DA8-AB4D-7307637B0A8C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D. Rosaci</a:t>
            </a: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Sistemi Distribuiti - Introduzione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E4483C-D300-4346-B89C-7BB853271FC0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D. Rosaci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Sistemi Distribuiti - Introduzione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4E81CD-DF69-4840-9ACE-3E85E9E2A02C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D. Rosaci</a:t>
            </a: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Sistemi Distribuiti - Introduzione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EC5E7C-7717-4AF7-BFDB-3D36ADF4EBF9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dirty="0" smtClean="0"/>
              <a:t>Fare clic per modificare stili del testo dello schema</a:t>
            </a:r>
          </a:p>
          <a:p>
            <a:pPr lvl="1"/>
            <a:r>
              <a:rPr lang="it-IT" dirty="0" smtClean="0"/>
              <a:t>Secondo livello</a:t>
            </a:r>
          </a:p>
          <a:p>
            <a:pPr lvl="2"/>
            <a:r>
              <a:rPr lang="it-IT" dirty="0" smtClean="0"/>
              <a:t>Terzo livello</a:t>
            </a:r>
          </a:p>
          <a:p>
            <a:pPr lvl="3"/>
            <a:r>
              <a:rPr lang="it-IT" dirty="0" smtClean="0"/>
              <a:t>Quarto livello</a:t>
            </a:r>
          </a:p>
          <a:p>
            <a:pPr lvl="4"/>
            <a:r>
              <a:rPr lang="it-IT" dirty="0" smtClean="0"/>
              <a:t>Quinto livello</a:t>
            </a:r>
            <a:endParaRPr lang="it-IT" dirty="0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D. Rosaci</a:t>
            </a: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dirty="0" smtClean="0"/>
              <a:t>SOAP</a:t>
            </a:r>
          </a:p>
          <a:p>
            <a:pPr>
              <a:defRPr/>
            </a:pPr>
            <a:endParaRPr lang="it-IT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D. Rosaci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Sistemi Distribuiti - Introduzione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AD93FF-85F1-47DA-A9AD-1E2E0E18A99B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it-IT" noProof="0" smtClean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D. Rosaci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Sistemi Distribuiti - Introduzione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A7486C-7F90-4AA6-B701-823645D0913C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D. Rosaci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Sistemi Distribuiti - Introduzione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DA0C99-430C-42A5-A463-3FB7EA9F3824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D. Rosaci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Sistemi Distribuiti - Introduzione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418FE7-C1C0-4784-A895-0E5A33A2E912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E48FFD-9A0F-4E3F-94A7-6E51F79CDEC3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327D84-6F43-42FB-96BE-1DAC564F7513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2B63E4-2A17-4662-94DD-EA59D45BFF17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92DB03-CADD-4A81-9113-20A84F48BB63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8AEF66-1F77-496C-A9D4-0B4279E4F77B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C2D8E2-E80F-49FF-B201-5E4012F93EB9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dirty="0" smtClean="0"/>
              <a:t>Fare clic per modificare lo stile del titolo</a:t>
            </a:r>
            <a:endParaRPr lang="it-IT" dirty="0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D. Rosaci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dirty="0" smtClean="0"/>
              <a:t>SOAP</a:t>
            </a:r>
            <a:endParaRPr lang="it-IT" dirty="0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0A7BA7-6D79-44D0-8706-B99DA58C1241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06A7CE-3588-4BD5-8FA2-3A52BE15014C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it-IT" noProof="0" smtClean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B5ECAB-2050-415B-BE16-1AEA38B4AE1B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25C8DA-5F61-499F-903F-86C01B367C89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B63337-57B9-4AE0-8FFC-CB4FAB81B3DD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FD8508-4479-442B-BD6D-F1CC415DB08A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A6A8B9-65CE-45FE-8342-F780EF179AC7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1F6EA1-9594-4E72-A6AE-0C421835F770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9013D9-A441-48CF-8019-CF3EB1B2E66A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D832A6-D356-4DC8-B40F-94C1CCC3ADE4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1116013" y="1600200"/>
            <a:ext cx="37084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976813" y="1600200"/>
            <a:ext cx="3709987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D. Rosaci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Sistemi Distribuiti - Introduzione</a:t>
            </a:r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95ACD1-C0FC-4A02-8249-2917EEE1C1F9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305C30-3BEB-4F6F-96AA-032558743AB4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E618DC-D193-4BDF-B8D4-4853083FA81B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it-IT" noProof="0" smtClean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2E48EA-2D20-4FF5-B682-49896596A381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67C13F-B15D-477D-A8F5-008F8FB337C0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7206BC-D21A-456F-88AE-53B147324F0B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D. Rosaci</a:t>
            </a: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Sistemi Distribuiti - Introduzione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D. Rosaci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Sistemi Distribuiti - Introduzione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D. Rosaci</a:t>
            </a: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Sistemi Distribuiti - Introduzione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D. Rosaci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Sistemi Distribuiti - Introduzione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it-IT" noProof="0" smtClean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D. Rosaci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Sistemi Distribuiti - Introduzione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2.xml"/><Relationship Id="rId3" Type="http://schemas.openxmlformats.org/officeDocument/2006/relationships/slideLayout" Target="../slideLayouts/slideLayout37.xml"/><Relationship Id="rId7" Type="http://schemas.openxmlformats.org/officeDocument/2006/relationships/slideLayout" Target="../slideLayouts/slideLayout41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6.xml"/><Relationship Id="rId1" Type="http://schemas.openxmlformats.org/officeDocument/2006/relationships/slideLayout" Target="../slideLayouts/slideLayout35.xml"/><Relationship Id="rId6" Type="http://schemas.openxmlformats.org/officeDocument/2006/relationships/slideLayout" Target="../slideLayouts/slideLayout40.xml"/><Relationship Id="rId11" Type="http://schemas.openxmlformats.org/officeDocument/2006/relationships/slideLayout" Target="../slideLayouts/slideLayout45.xml"/><Relationship Id="rId5" Type="http://schemas.openxmlformats.org/officeDocument/2006/relationships/slideLayout" Target="../slideLayouts/slideLayout39.xml"/><Relationship Id="rId10" Type="http://schemas.openxmlformats.org/officeDocument/2006/relationships/slideLayout" Target="../slideLayouts/slideLayout44.xml"/><Relationship Id="rId4" Type="http://schemas.openxmlformats.org/officeDocument/2006/relationships/slideLayout" Target="../slideLayouts/slideLayout38.xml"/><Relationship Id="rId9" Type="http://schemas.openxmlformats.org/officeDocument/2006/relationships/slideLayout" Target="../slideLayouts/slideLayout4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4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16013" y="1600200"/>
            <a:ext cx="7570787" cy="452596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116013" y="274638"/>
            <a:ext cx="7570787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it-IT" smtClean="0"/>
              <a:t>Fare clic per modificare lo stile del titolo</a:t>
            </a:r>
          </a:p>
        </p:txBody>
      </p:sp>
      <p:sp>
        <p:nvSpPr>
          <p:cNvPr id="1126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chemeClr val="bg1"/>
                </a:solidFill>
                <a:latin typeface="Tahoma" pitchFamily="34" charset="0"/>
              </a:defRPr>
            </a:lvl1pPr>
          </a:lstStyle>
          <a:p>
            <a:pPr>
              <a:defRPr/>
            </a:pPr>
            <a:r>
              <a:rPr lang="it-IT"/>
              <a:t>D. Rosaci</a:t>
            </a:r>
          </a:p>
        </p:txBody>
      </p:sp>
      <p:sp>
        <p:nvSpPr>
          <p:cNvPr id="1126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chemeClr val="bg1"/>
                </a:solidFill>
                <a:latin typeface="Tahoma" pitchFamily="34" charset="0"/>
              </a:defRPr>
            </a:lvl1pPr>
          </a:lstStyle>
          <a:p>
            <a:pPr>
              <a:defRPr/>
            </a:pPr>
            <a:r>
              <a:rPr lang="it-IT"/>
              <a:t>Sistemi Distribuiti - Introduzione</a:t>
            </a:r>
          </a:p>
        </p:txBody>
      </p:sp>
      <p:sp>
        <p:nvSpPr>
          <p:cNvPr id="11272" name="Rectangle 8"/>
          <p:cNvSpPr>
            <a:spLocks noChangeArrowheads="1"/>
          </p:cNvSpPr>
          <p:nvPr/>
        </p:nvSpPr>
        <p:spPr bwMode="auto">
          <a:xfrm>
            <a:off x="8101013" y="6237288"/>
            <a:ext cx="9493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fld id="{1D74112B-CB5C-428A-B368-5C52692BEB20}" type="slidenum">
              <a:rPr lang="it-IT" sz="1400">
                <a:solidFill>
                  <a:schemeClr val="bg1"/>
                </a:solidFill>
                <a:latin typeface="Tahoma" pitchFamily="34" charset="0"/>
              </a:rPr>
              <a:pPr algn="ctr">
                <a:defRPr/>
              </a:pPr>
              <a:t>‹N›</a:t>
            </a:fld>
            <a:endParaRPr lang="it-IT" sz="1400">
              <a:solidFill>
                <a:schemeClr val="bg1"/>
              </a:solidFill>
              <a:latin typeface="Tahoma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26" r:id="rId1"/>
    <p:sldLayoutId id="2147484027" r:id="rId2"/>
    <p:sldLayoutId id="2147483983" r:id="rId3"/>
    <p:sldLayoutId id="2147483984" r:id="rId4"/>
    <p:sldLayoutId id="2147483985" r:id="rId5"/>
    <p:sldLayoutId id="2147483986" r:id="rId6"/>
    <p:sldLayoutId id="2147483987" r:id="rId7"/>
    <p:sldLayoutId id="2147483988" r:id="rId8"/>
    <p:sldLayoutId id="2147483989" r:id="rId9"/>
    <p:sldLayoutId id="2147483990" r:id="rId10"/>
    <p:sldLayoutId id="2147483991" r:id="rId11"/>
    <p:sldLayoutId id="2147483992" r:id="rId12"/>
  </p:sldLayoutIdLst>
  <p:hf sldNum="0"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it-IT" smtClean="0"/>
              <a:t>Fare clic per modificare lo stile del titolo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</a:p>
        </p:txBody>
      </p:sp>
      <p:sp>
        <p:nvSpPr>
          <p:cNvPr id="2150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r>
              <a:rPr lang="it-IT"/>
              <a:t>D. Rosaci</a:t>
            </a:r>
          </a:p>
        </p:txBody>
      </p:sp>
      <p:sp>
        <p:nvSpPr>
          <p:cNvPr id="2150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r>
              <a:rPr lang="it-IT"/>
              <a:t>Sistemi Distribuiti - Introduzione</a:t>
            </a:r>
          </a:p>
        </p:txBody>
      </p:sp>
      <p:sp>
        <p:nvSpPr>
          <p:cNvPr id="2151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54C28556-F784-42E1-B5DA-658790A48EC4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93" r:id="rId1"/>
    <p:sldLayoutId id="2147483994" r:id="rId2"/>
    <p:sldLayoutId id="2147483995" r:id="rId3"/>
    <p:sldLayoutId id="2147483996" r:id="rId4"/>
    <p:sldLayoutId id="2147483997" r:id="rId5"/>
    <p:sldLayoutId id="2147483998" r:id="rId6"/>
    <p:sldLayoutId id="2147483999" r:id="rId7"/>
    <p:sldLayoutId id="2147484000" r:id="rId8"/>
    <p:sldLayoutId id="2147484001" r:id="rId9"/>
    <p:sldLayoutId id="2147484002" r:id="rId10"/>
    <p:sldLayoutId id="2147484003" r:id="rId11"/>
  </p:sldLayoutIdLst>
  <p:hf sldNum="0"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it-IT" smtClean="0"/>
              <a:t>Fare clic per modificare lo stile del titolo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</a:p>
        </p:txBody>
      </p:sp>
      <p:sp>
        <p:nvSpPr>
          <p:cNvPr id="922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922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AE997F34-D884-407C-892D-D0B0DF48BDBC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04" r:id="rId1"/>
    <p:sldLayoutId id="2147484005" r:id="rId2"/>
    <p:sldLayoutId id="2147484006" r:id="rId3"/>
    <p:sldLayoutId id="2147484007" r:id="rId4"/>
    <p:sldLayoutId id="2147484008" r:id="rId5"/>
    <p:sldLayoutId id="2147484009" r:id="rId6"/>
    <p:sldLayoutId id="2147484010" r:id="rId7"/>
    <p:sldLayoutId id="2147484011" r:id="rId8"/>
    <p:sldLayoutId id="2147484012" r:id="rId9"/>
    <p:sldLayoutId id="2147484013" r:id="rId10"/>
    <p:sldLayoutId id="2147484014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it-IT" smtClean="0"/>
              <a:t>Fare clic per modificare lo stile del titolo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819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1482FBE5-C26A-4B9B-8EB1-7DDA65B65D73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15" r:id="rId1"/>
    <p:sldLayoutId id="2147484016" r:id="rId2"/>
    <p:sldLayoutId id="2147484017" r:id="rId3"/>
    <p:sldLayoutId id="2147484018" r:id="rId4"/>
    <p:sldLayoutId id="2147484019" r:id="rId5"/>
    <p:sldLayoutId id="2147484020" r:id="rId6"/>
    <p:sldLayoutId id="2147484021" r:id="rId7"/>
    <p:sldLayoutId id="2147484022" r:id="rId8"/>
    <p:sldLayoutId id="2147484023" r:id="rId9"/>
    <p:sldLayoutId id="2147484024" r:id="rId10"/>
    <p:sldLayoutId id="2147484025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-1688233" y="1196752"/>
            <a:ext cx="7772401" cy="1470025"/>
          </a:xfrm>
        </p:spPr>
        <p:txBody>
          <a:bodyPr/>
          <a:lstStyle/>
          <a:p>
            <a:pPr eaLnBrk="1" hangingPunct="1"/>
            <a:r>
              <a:rPr lang="it-IT" sz="3600" b="1" dirty="0" smtClean="0">
                <a:latin typeface="Tahoma" pitchFamily="34" charset="0"/>
              </a:rPr>
              <a:t/>
            </a:r>
            <a:br>
              <a:rPr lang="it-IT" sz="3600" b="1" dirty="0" smtClean="0">
                <a:latin typeface="Tahoma" pitchFamily="34" charset="0"/>
              </a:rPr>
            </a:br>
            <a:r>
              <a:rPr lang="it-IT" sz="3600" b="1" dirty="0" smtClean="0">
                <a:latin typeface="Tahoma" pitchFamily="34" charset="0"/>
              </a:rPr>
              <a:t> </a:t>
            </a:r>
            <a:r>
              <a:rPr lang="it-IT" sz="2400" b="1" dirty="0" smtClean="0">
                <a:latin typeface="Tahoma" pitchFamily="34" charset="0"/>
              </a:rPr>
              <a:t>Corso di</a:t>
            </a:r>
            <a:br>
              <a:rPr lang="it-IT" sz="2400" b="1" dirty="0" smtClean="0">
                <a:latin typeface="Tahoma" pitchFamily="34" charset="0"/>
              </a:rPr>
            </a:br>
            <a:r>
              <a:rPr lang="it-IT" sz="2400" b="1" dirty="0" smtClean="0">
                <a:latin typeface="Tahoma" pitchFamily="34" charset="0"/>
              </a:rPr>
              <a:t>Web </a:t>
            </a:r>
            <a:r>
              <a:rPr lang="it-IT" sz="2400" b="1" dirty="0" err="1" smtClean="0">
                <a:latin typeface="Tahoma" pitchFamily="34" charset="0"/>
              </a:rPr>
              <a:t>Services</a:t>
            </a:r>
            <a:r>
              <a:rPr lang="it-IT" sz="2400" b="1" dirty="0" smtClean="0">
                <a:latin typeface="Tahoma" pitchFamily="34" charset="0"/>
              </a:rPr>
              <a:t/>
            </a:r>
            <a:br>
              <a:rPr lang="it-IT" sz="2400" b="1" dirty="0" smtClean="0">
                <a:latin typeface="Tahoma" pitchFamily="34" charset="0"/>
              </a:rPr>
            </a:br>
            <a:r>
              <a:rPr lang="it-IT" sz="2400" b="1" dirty="0" smtClean="0">
                <a:latin typeface="Tahoma" pitchFamily="34" charset="0"/>
              </a:rPr>
              <a:t>A A. </a:t>
            </a:r>
            <a:r>
              <a:rPr lang="it-IT" sz="2400" b="1" smtClean="0">
                <a:latin typeface="Tahoma" pitchFamily="34" charset="0"/>
              </a:rPr>
              <a:t>2013 2014</a:t>
            </a:r>
            <a:r>
              <a:rPr lang="it-IT" sz="2400" b="1" dirty="0" smtClean="0">
                <a:latin typeface="Tahoma" pitchFamily="34" charset="0"/>
              </a:rPr>
              <a:t/>
            </a:r>
            <a:br>
              <a:rPr lang="it-IT" sz="2400" b="1" dirty="0" smtClean="0">
                <a:latin typeface="Tahoma" pitchFamily="34" charset="0"/>
              </a:rPr>
            </a:br>
            <a:r>
              <a:rPr lang="it-IT" sz="2400" b="1" dirty="0" smtClean="0">
                <a:latin typeface="Tahoma" pitchFamily="34" charset="0"/>
              </a:rPr>
              <a:t/>
            </a:r>
            <a:br>
              <a:rPr lang="it-IT" sz="2400" b="1" dirty="0" smtClean="0">
                <a:latin typeface="Tahoma" pitchFamily="34" charset="0"/>
              </a:rPr>
            </a:br>
            <a:r>
              <a:rPr lang="it-IT" sz="2400" b="1" dirty="0" smtClean="0">
                <a:latin typeface="Tahoma" pitchFamily="34" charset="0"/>
              </a:rPr>
              <a:t>Domenico Rosaci</a:t>
            </a:r>
            <a:br>
              <a:rPr lang="it-IT" sz="2400" b="1" dirty="0" smtClean="0">
                <a:latin typeface="Tahoma" pitchFamily="34" charset="0"/>
              </a:rPr>
            </a:br>
            <a:r>
              <a:rPr lang="it-IT" sz="2400" b="1" dirty="0" smtClean="0">
                <a:latin typeface="Tahoma" pitchFamily="34" charset="0"/>
              </a:rPr>
              <a:t/>
            </a:r>
            <a:br>
              <a:rPr lang="it-IT" sz="2400" b="1" dirty="0" smtClean="0">
                <a:latin typeface="Tahoma" pitchFamily="34" charset="0"/>
              </a:rPr>
            </a:br>
            <a:r>
              <a:rPr lang="it-IT" sz="2400" b="1" dirty="0" err="1" smtClean="0">
                <a:latin typeface="Tahoma" pitchFamily="34" charset="0"/>
              </a:rPr>
              <a:t>Wokflow</a:t>
            </a:r>
            <a:endParaRPr lang="it-IT" sz="1200" b="1" dirty="0" smtClean="0">
              <a:latin typeface="Tahoma" pitchFamily="34" charset="0"/>
            </a:endParaRPr>
          </a:p>
        </p:txBody>
      </p:sp>
      <p:sp>
        <p:nvSpPr>
          <p:cNvPr id="7172" name="Rectangle 5"/>
          <p:cNvSpPr>
            <a:spLocks noChangeArrowheads="1"/>
          </p:cNvSpPr>
          <p:nvPr/>
        </p:nvSpPr>
        <p:spPr bwMode="auto">
          <a:xfrm>
            <a:off x="7812088" y="1412875"/>
            <a:ext cx="1331912" cy="503238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Concetti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sz="2400" dirty="0" err="1" smtClean="0"/>
              <a:t>Process</a:t>
            </a:r>
            <a:r>
              <a:rPr lang="it-IT" sz="2400" dirty="0" smtClean="0"/>
              <a:t> </a:t>
            </a:r>
            <a:r>
              <a:rPr lang="it-IT" sz="2400" dirty="0" err="1" smtClean="0"/>
              <a:t>Instance</a:t>
            </a:r>
            <a:r>
              <a:rPr lang="it-IT" sz="2400" dirty="0" smtClean="0"/>
              <a:t> (Case): rappresentazione di una singola istanza di processo, creata, gestita ed eventualmente terminata da un </a:t>
            </a:r>
            <a:r>
              <a:rPr lang="it-IT" sz="2400" dirty="0" err="1" smtClean="0"/>
              <a:t>workflow</a:t>
            </a:r>
            <a:r>
              <a:rPr lang="it-IT" sz="2400" dirty="0" smtClean="0"/>
              <a:t>  </a:t>
            </a:r>
            <a:r>
              <a:rPr lang="it-IT" sz="2400" dirty="0" err="1" smtClean="0"/>
              <a:t>anagement</a:t>
            </a:r>
            <a:r>
              <a:rPr lang="it-IT" sz="2400" dirty="0" smtClean="0"/>
              <a:t> system. </a:t>
            </a:r>
          </a:p>
          <a:p>
            <a:r>
              <a:rPr lang="it-IT" sz="2400" dirty="0" smtClean="0"/>
              <a:t>Ogni </a:t>
            </a:r>
            <a:r>
              <a:rPr lang="it-IT" sz="2400" dirty="0" err="1" smtClean="0"/>
              <a:t>process</a:t>
            </a:r>
            <a:r>
              <a:rPr lang="it-IT" sz="2400" dirty="0" smtClean="0"/>
              <a:t> </a:t>
            </a:r>
            <a:r>
              <a:rPr lang="it-IT" sz="2400" dirty="0" err="1" smtClean="0"/>
              <a:t>instance</a:t>
            </a:r>
            <a:r>
              <a:rPr lang="it-IT" sz="2400" dirty="0" smtClean="0"/>
              <a:t> usa dati propri ed è in grado di procedere indipendentemente attraverso i vari </a:t>
            </a:r>
            <a:r>
              <a:rPr lang="it-IT" sz="2400" dirty="0" err="1" smtClean="0"/>
              <a:t>step</a:t>
            </a:r>
            <a:r>
              <a:rPr lang="it-IT" sz="2400" dirty="0" smtClean="0"/>
              <a:t> fino al suo completamento o terminazione.</a:t>
            </a:r>
          </a:p>
          <a:p>
            <a:r>
              <a:rPr lang="it-IT" sz="2400" dirty="0" smtClean="0"/>
              <a:t>Ogni </a:t>
            </a:r>
            <a:r>
              <a:rPr lang="it-IT" sz="2400" dirty="0" err="1" smtClean="0"/>
              <a:t>process</a:t>
            </a:r>
            <a:r>
              <a:rPr lang="it-IT" sz="2400" dirty="0" smtClean="0"/>
              <a:t> </a:t>
            </a:r>
            <a:r>
              <a:rPr lang="it-IT" sz="2400" dirty="0" err="1" smtClean="0"/>
              <a:t>instance</a:t>
            </a:r>
            <a:r>
              <a:rPr lang="it-IT" sz="2400" dirty="0" smtClean="0"/>
              <a:t> mantiene uno stato interno che rappresenta il suo stato di avanzamento attraverso le attività che la compongono.</a:t>
            </a:r>
            <a:endParaRPr lang="it-IT" sz="2400" dirty="0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D. Rosaci</a:t>
            </a:r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SOAP</a:t>
            </a:r>
          </a:p>
          <a:p>
            <a:pPr>
              <a:defRPr/>
            </a:pPr>
            <a:endParaRPr lang="it-IT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Concetti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sz="2400" dirty="0" smtClean="0"/>
              <a:t>Una </a:t>
            </a:r>
            <a:r>
              <a:rPr lang="it-IT" sz="2400" dirty="0" err="1" smtClean="0"/>
              <a:t>process</a:t>
            </a:r>
            <a:r>
              <a:rPr lang="it-IT" sz="2400" dirty="0" smtClean="0"/>
              <a:t> </a:t>
            </a:r>
            <a:r>
              <a:rPr lang="it-IT" sz="2400" dirty="0" err="1" smtClean="0"/>
              <a:t>instance</a:t>
            </a:r>
            <a:r>
              <a:rPr lang="it-IT" sz="2400" dirty="0" smtClean="0"/>
              <a:t> può trovarsi in vari stati:</a:t>
            </a:r>
          </a:p>
          <a:p>
            <a:r>
              <a:rPr lang="it-IT" sz="2400" dirty="0" smtClean="0"/>
              <a:t>- </a:t>
            </a:r>
            <a:r>
              <a:rPr lang="it-IT" sz="2400" dirty="0" err="1" smtClean="0"/>
              <a:t>Initiated</a:t>
            </a:r>
            <a:r>
              <a:rPr lang="it-IT" sz="2400" dirty="0" smtClean="0"/>
              <a:t>: l’istanza di processo è stata creata ma non è in esecuzione.</a:t>
            </a:r>
          </a:p>
          <a:p>
            <a:r>
              <a:rPr lang="it-IT" sz="2400" dirty="0" smtClean="0"/>
              <a:t>- </a:t>
            </a:r>
            <a:r>
              <a:rPr lang="it-IT" sz="2400" dirty="0" err="1" smtClean="0"/>
              <a:t>Running</a:t>
            </a:r>
            <a:r>
              <a:rPr lang="it-IT" sz="2400" dirty="0" smtClean="0"/>
              <a:t>: l’istanza di processo ha iniziato la sua esecuzione ed una o più delle sue attività possono essere eseguite.</a:t>
            </a:r>
          </a:p>
          <a:p>
            <a:r>
              <a:rPr lang="it-IT" sz="2400" dirty="0" smtClean="0"/>
              <a:t>- </a:t>
            </a:r>
            <a:r>
              <a:rPr lang="it-IT" sz="2400" dirty="0" err="1" smtClean="0"/>
              <a:t>Active</a:t>
            </a:r>
            <a:r>
              <a:rPr lang="it-IT" sz="2400" dirty="0" smtClean="0"/>
              <a:t>: uno o più </a:t>
            </a:r>
            <a:r>
              <a:rPr lang="it-IT" sz="2400" dirty="0" err="1" smtClean="0"/>
              <a:t>activity</a:t>
            </a:r>
            <a:r>
              <a:rPr lang="it-IT" sz="2400" dirty="0" smtClean="0"/>
              <a:t> sono iniziate e sono state create delle </a:t>
            </a:r>
            <a:r>
              <a:rPr lang="it-IT" sz="2400" dirty="0" err="1" smtClean="0"/>
              <a:t>activity</a:t>
            </a:r>
            <a:r>
              <a:rPr lang="it-IT" sz="2400" dirty="0" smtClean="0"/>
              <a:t> </a:t>
            </a:r>
            <a:r>
              <a:rPr lang="it-IT" sz="2400" dirty="0" err="1" smtClean="0"/>
              <a:t>instance</a:t>
            </a:r>
            <a:r>
              <a:rPr lang="it-IT" sz="2400" dirty="0" smtClean="0"/>
              <a:t>.</a:t>
            </a:r>
          </a:p>
          <a:p>
            <a:r>
              <a:rPr lang="it-IT" sz="2400" dirty="0" smtClean="0"/>
              <a:t>- </a:t>
            </a:r>
            <a:r>
              <a:rPr lang="it-IT" sz="2400" dirty="0" err="1" smtClean="0"/>
              <a:t>Suspended</a:t>
            </a:r>
            <a:r>
              <a:rPr lang="it-IT" sz="2400" dirty="0" smtClean="0"/>
              <a:t>: l’istanza di processo è quiescente: ulteriori </a:t>
            </a:r>
            <a:r>
              <a:rPr lang="it-IT" sz="2400" dirty="0" err="1" smtClean="0"/>
              <a:t>activity</a:t>
            </a:r>
            <a:r>
              <a:rPr lang="it-IT" sz="2400" dirty="0" smtClean="0"/>
              <a:t> non possono essere iniziate prima che essa riprenda la sua esecuzione. (continua)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D. Rosaci</a:t>
            </a:r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SOAP</a:t>
            </a:r>
          </a:p>
          <a:p>
            <a:pPr>
              <a:defRPr/>
            </a:pPr>
            <a:endParaRPr lang="it-IT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Concetti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sz="2400" dirty="0" smtClean="0"/>
              <a:t>- </a:t>
            </a:r>
            <a:r>
              <a:rPr lang="it-IT" sz="2400" dirty="0" err="1" smtClean="0"/>
              <a:t>Completed</a:t>
            </a:r>
            <a:r>
              <a:rPr lang="it-IT" sz="2400" dirty="0" smtClean="0"/>
              <a:t>: l’istanza di processo ha raggiunto le condizioni di terminazione.</a:t>
            </a:r>
          </a:p>
          <a:p>
            <a:r>
              <a:rPr lang="it-IT" sz="2400" dirty="0" smtClean="0"/>
              <a:t>- </a:t>
            </a:r>
            <a:r>
              <a:rPr lang="it-IT" sz="2400" dirty="0" err="1" smtClean="0"/>
              <a:t>Terminated</a:t>
            </a:r>
            <a:r>
              <a:rPr lang="it-IT" sz="2400" dirty="0" smtClean="0"/>
              <a:t>: l’esecuzione del processo è stata interrotta in maniera non corretta a causa di errori o su richiesta dell’utente.</a:t>
            </a:r>
          </a:p>
          <a:p>
            <a:r>
              <a:rPr lang="it-IT" sz="2400" dirty="0" smtClean="0"/>
              <a:t>- </a:t>
            </a:r>
            <a:r>
              <a:rPr lang="it-IT" sz="2400" dirty="0" err="1" smtClean="0"/>
              <a:t>Archived</a:t>
            </a:r>
            <a:r>
              <a:rPr lang="it-IT" sz="2400" dirty="0" smtClean="0"/>
              <a:t>: l’istanza di processo è in uno stato di archiviazione, ma può essere riabilitata per la ripresa del processo.</a:t>
            </a:r>
          </a:p>
          <a:p>
            <a:pPr algn="just"/>
            <a:endParaRPr lang="it-IT" sz="2400" dirty="0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D. Rosaci</a:t>
            </a:r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SOAP</a:t>
            </a:r>
          </a:p>
          <a:p>
            <a:pPr>
              <a:defRPr/>
            </a:pPr>
            <a:endParaRPr lang="it-IT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Concetti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sz="2400" dirty="0" err="1" smtClean="0"/>
              <a:t>Activity</a:t>
            </a:r>
            <a:r>
              <a:rPr lang="it-IT" sz="2400" dirty="0" smtClean="0"/>
              <a:t>: descrizione di una parte di lavoro che forma uno </a:t>
            </a:r>
            <a:r>
              <a:rPr lang="it-IT" sz="2400" dirty="0" err="1" smtClean="0"/>
              <a:t>step</a:t>
            </a:r>
            <a:r>
              <a:rPr lang="it-IT" sz="2400" dirty="0" smtClean="0"/>
              <a:t> logico all’interno di un processo. Un’attività può essere manuale, che non supporta automazione computerizzata, o automatizzata. </a:t>
            </a:r>
          </a:p>
          <a:p>
            <a:pPr algn="just"/>
            <a:r>
              <a:rPr lang="it-IT" sz="2400" dirty="0" smtClean="0"/>
              <a:t>Un’attività di </a:t>
            </a:r>
            <a:r>
              <a:rPr lang="it-IT" sz="2400" dirty="0" err="1" smtClean="0"/>
              <a:t>workflow</a:t>
            </a:r>
            <a:r>
              <a:rPr lang="it-IT" sz="2400" dirty="0" smtClean="0"/>
              <a:t> richiede delle risorse umane o hardware per supportare l’esecuzione del processo; quando è richiesta una risorsa umana, l’attività viene assegnata ad un utente coinvolto nel </a:t>
            </a:r>
            <a:r>
              <a:rPr lang="it-IT" sz="2400" dirty="0" err="1" smtClean="0"/>
              <a:t>workflow</a:t>
            </a:r>
            <a:r>
              <a:rPr lang="it-IT" sz="2400" dirty="0" smtClean="0"/>
              <a:t>.</a:t>
            </a:r>
          </a:p>
          <a:p>
            <a:pPr algn="just"/>
            <a:r>
              <a:rPr lang="it-IT" sz="2400" dirty="0" smtClean="0"/>
              <a:t>Un’attività è tipicamente la più piccola unità di lavoro che è schedulata da un </a:t>
            </a:r>
            <a:r>
              <a:rPr lang="it-IT" sz="2400" dirty="0" err="1" smtClean="0"/>
              <a:t>workflow</a:t>
            </a:r>
            <a:r>
              <a:rPr lang="it-IT" sz="2400" dirty="0" smtClean="0"/>
              <a:t> </a:t>
            </a:r>
            <a:r>
              <a:rPr lang="it-IT" sz="2400" dirty="0" err="1" smtClean="0"/>
              <a:t>engine</a:t>
            </a:r>
            <a:r>
              <a:rPr lang="it-IT" sz="2400" dirty="0" smtClean="0"/>
              <a:t> durante l’esecuzione del processo.</a:t>
            </a:r>
            <a:endParaRPr lang="it-IT" sz="2400" dirty="0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D. Rosaci</a:t>
            </a:r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SOAP</a:t>
            </a:r>
          </a:p>
          <a:p>
            <a:pPr>
              <a:defRPr/>
            </a:pPr>
            <a:endParaRPr lang="it-IT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Concetti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it-IT" sz="2400" dirty="0" err="1" smtClean="0"/>
              <a:t>Activity</a:t>
            </a:r>
            <a:r>
              <a:rPr lang="it-IT" sz="2400" dirty="0" smtClean="0"/>
              <a:t> </a:t>
            </a:r>
            <a:r>
              <a:rPr lang="it-IT" sz="2400" dirty="0" err="1" smtClean="0"/>
              <a:t>Instance</a:t>
            </a:r>
            <a:r>
              <a:rPr lang="it-IT" sz="2400" dirty="0" smtClean="0"/>
              <a:t>: rappresentazione di un’attività all’interno di una singola istanza di processo. Ogni </a:t>
            </a:r>
            <a:r>
              <a:rPr lang="it-IT" sz="2400" dirty="0" err="1" smtClean="0"/>
              <a:t>activity</a:t>
            </a:r>
            <a:r>
              <a:rPr lang="it-IT" sz="2400" dirty="0" smtClean="0"/>
              <a:t> </a:t>
            </a:r>
            <a:r>
              <a:rPr lang="it-IT" sz="2400" dirty="0" err="1" smtClean="0"/>
              <a:t>instance</a:t>
            </a:r>
            <a:r>
              <a:rPr lang="it-IT" sz="2400" dirty="0" smtClean="0"/>
              <a:t> rappresenta una singola invocazione di una attività, relazionata esattamente ad una istanza di processo, ed usa i dati associati all’istanza di processo. </a:t>
            </a:r>
          </a:p>
          <a:p>
            <a:pPr algn="just"/>
            <a:r>
              <a:rPr lang="it-IT" sz="2400" dirty="0" smtClean="0"/>
              <a:t>Diverse </a:t>
            </a:r>
            <a:r>
              <a:rPr lang="it-IT" sz="2400" dirty="0" err="1" smtClean="0"/>
              <a:t>activity</a:t>
            </a:r>
            <a:r>
              <a:rPr lang="it-IT" sz="2400" dirty="0" smtClean="0"/>
              <a:t> </a:t>
            </a:r>
            <a:r>
              <a:rPr lang="it-IT" sz="2400" dirty="0" err="1" smtClean="0"/>
              <a:t>instance</a:t>
            </a:r>
            <a:r>
              <a:rPr lang="it-IT" sz="2400" dirty="0" smtClean="0"/>
              <a:t> possono essere associate ad un </a:t>
            </a:r>
            <a:r>
              <a:rPr lang="it-IT" sz="2400" dirty="0" err="1" smtClean="0"/>
              <a:t>process</a:t>
            </a:r>
            <a:r>
              <a:rPr lang="it-IT" sz="2400" dirty="0" smtClean="0"/>
              <a:t> </a:t>
            </a:r>
            <a:r>
              <a:rPr lang="it-IT" sz="2400" dirty="0" err="1" smtClean="0"/>
              <a:t>instance</a:t>
            </a:r>
            <a:r>
              <a:rPr lang="it-IT" sz="2400" dirty="0" smtClean="0"/>
              <a:t>, ma un’</a:t>
            </a:r>
            <a:r>
              <a:rPr lang="it-IT" sz="2400" dirty="0" err="1" smtClean="0"/>
              <a:t>activity</a:t>
            </a:r>
            <a:r>
              <a:rPr lang="it-IT" sz="2400" dirty="0" smtClean="0"/>
              <a:t> </a:t>
            </a:r>
            <a:r>
              <a:rPr lang="it-IT" sz="2400" dirty="0" err="1" smtClean="0"/>
              <a:t>instance</a:t>
            </a:r>
            <a:r>
              <a:rPr lang="it-IT" sz="2400" dirty="0" smtClean="0"/>
              <a:t> non può essere associata a più </a:t>
            </a:r>
            <a:r>
              <a:rPr lang="it-IT" sz="2400" dirty="0" err="1" smtClean="0"/>
              <a:t>process</a:t>
            </a:r>
            <a:r>
              <a:rPr lang="it-IT" sz="2400" dirty="0" smtClean="0"/>
              <a:t> </a:t>
            </a:r>
            <a:r>
              <a:rPr lang="it-IT" sz="2400" dirty="0" err="1" smtClean="0"/>
              <a:t>instance</a:t>
            </a:r>
            <a:r>
              <a:rPr lang="it-IT" sz="2400" dirty="0" smtClean="0"/>
              <a:t>.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D. Rosaci</a:t>
            </a:r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SOAP</a:t>
            </a:r>
          </a:p>
          <a:p>
            <a:pPr>
              <a:defRPr/>
            </a:pPr>
            <a:endParaRPr lang="it-IT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Concetti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it-IT" sz="2400" dirty="0" smtClean="0"/>
              <a:t>Un’</a:t>
            </a:r>
            <a:r>
              <a:rPr lang="it-IT" sz="2400" dirty="0" err="1" smtClean="0"/>
              <a:t>activity</a:t>
            </a:r>
            <a:r>
              <a:rPr lang="it-IT" sz="2400" dirty="0" smtClean="0"/>
              <a:t> </a:t>
            </a:r>
            <a:r>
              <a:rPr lang="it-IT" sz="2400" dirty="0" err="1" smtClean="0"/>
              <a:t>instance</a:t>
            </a:r>
            <a:r>
              <a:rPr lang="it-IT" sz="2400" dirty="0" smtClean="0"/>
              <a:t> può trovarsi in vari stati:</a:t>
            </a:r>
          </a:p>
          <a:p>
            <a:pPr algn="just"/>
            <a:r>
              <a:rPr lang="it-IT" sz="2400" dirty="0" smtClean="0"/>
              <a:t>- </a:t>
            </a:r>
            <a:r>
              <a:rPr lang="it-IT" sz="2400" dirty="0" err="1" smtClean="0"/>
              <a:t>Inactive</a:t>
            </a:r>
            <a:r>
              <a:rPr lang="it-IT" sz="2400" dirty="0" smtClean="0"/>
              <a:t>: l’</a:t>
            </a:r>
            <a:r>
              <a:rPr lang="it-IT" sz="2400" dirty="0" err="1" smtClean="0"/>
              <a:t>activity</a:t>
            </a:r>
            <a:r>
              <a:rPr lang="it-IT" sz="2400" dirty="0" smtClean="0"/>
              <a:t> </a:t>
            </a:r>
            <a:r>
              <a:rPr lang="it-IT" sz="2400" dirty="0" err="1" smtClean="0"/>
              <a:t>instance</a:t>
            </a:r>
            <a:r>
              <a:rPr lang="it-IT" sz="2400" dirty="0" smtClean="0"/>
              <a:t> è stata creata, ma non ancora attivata; non esiste un </a:t>
            </a:r>
            <a:r>
              <a:rPr lang="it-IT" sz="2400" dirty="0" err="1" smtClean="0"/>
              <a:t>workitem</a:t>
            </a:r>
            <a:r>
              <a:rPr lang="it-IT" sz="2400" dirty="0" smtClean="0"/>
              <a:t> per quella attività.</a:t>
            </a:r>
          </a:p>
          <a:p>
            <a:pPr algn="just"/>
            <a:r>
              <a:rPr lang="it-IT" sz="2400" dirty="0" smtClean="0"/>
              <a:t>- </a:t>
            </a:r>
            <a:r>
              <a:rPr lang="it-IT" sz="2400" dirty="0" err="1" smtClean="0"/>
              <a:t>Active</a:t>
            </a:r>
            <a:r>
              <a:rPr lang="it-IT" sz="2400" dirty="0" smtClean="0"/>
              <a:t>: uno o più work-item sono stati creati e assegnati per essere processati.</a:t>
            </a:r>
          </a:p>
          <a:p>
            <a:pPr algn="just"/>
            <a:r>
              <a:rPr lang="it-IT" sz="2400" dirty="0" smtClean="0"/>
              <a:t>- </a:t>
            </a:r>
            <a:r>
              <a:rPr lang="it-IT" sz="2400" dirty="0" err="1" smtClean="0"/>
              <a:t>Suspended</a:t>
            </a:r>
            <a:r>
              <a:rPr lang="it-IT" sz="2400" dirty="0" smtClean="0"/>
              <a:t>: l’</a:t>
            </a:r>
            <a:r>
              <a:rPr lang="it-IT" sz="2400" dirty="0" err="1" smtClean="0"/>
              <a:t>activity</a:t>
            </a:r>
            <a:r>
              <a:rPr lang="it-IT" sz="2400" dirty="0" smtClean="0"/>
              <a:t> </a:t>
            </a:r>
            <a:r>
              <a:rPr lang="it-IT" sz="2400" dirty="0" err="1" smtClean="0"/>
              <a:t>instance</a:t>
            </a:r>
            <a:r>
              <a:rPr lang="it-IT" sz="2400" dirty="0" smtClean="0"/>
              <a:t> è quiescente: ulteriori work-item non possono essere iniziati prima che essa riprenda la sua esecuzione.</a:t>
            </a:r>
          </a:p>
          <a:p>
            <a:pPr algn="just"/>
            <a:r>
              <a:rPr lang="it-IT" sz="2400" dirty="0" smtClean="0"/>
              <a:t>- </a:t>
            </a:r>
            <a:r>
              <a:rPr lang="it-IT" sz="2400" dirty="0" err="1" smtClean="0"/>
              <a:t>Completed</a:t>
            </a:r>
            <a:r>
              <a:rPr lang="it-IT" sz="2400" dirty="0" smtClean="0"/>
              <a:t>: l’</a:t>
            </a:r>
            <a:r>
              <a:rPr lang="it-IT" sz="2400" dirty="0" err="1" smtClean="0"/>
              <a:t>activity</a:t>
            </a:r>
            <a:r>
              <a:rPr lang="it-IT" sz="2400" dirty="0" smtClean="0"/>
              <a:t> </a:t>
            </a:r>
            <a:r>
              <a:rPr lang="it-IT" sz="2400" dirty="0" err="1" smtClean="0"/>
              <a:t>instance</a:t>
            </a:r>
            <a:r>
              <a:rPr lang="it-IT" sz="2400" dirty="0" smtClean="0"/>
              <a:t> ha raggiunto le condizioni di terminazione.</a:t>
            </a:r>
          </a:p>
          <a:p>
            <a:pPr algn="just"/>
            <a:endParaRPr lang="it-IT" sz="2400" dirty="0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D. Rosaci</a:t>
            </a:r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SOAP</a:t>
            </a:r>
          </a:p>
          <a:p>
            <a:pPr>
              <a:defRPr/>
            </a:pPr>
            <a:endParaRPr lang="it-IT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Concetti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it-IT" sz="2400" dirty="0" smtClean="0"/>
              <a:t>Work-Item: rappresentazione del lavoro che deve essere processato nel contesto di un’attività all’interno di un’istanza di processo. </a:t>
            </a:r>
          </a:p>
          <a:p>
            <a:pPr algn="just"/>
            <a:r>
              <a:rPr lang="it-IT" sz="2400" dirty="0" smtClean="0"/>
              <a:t>Un work-item è normalmente presentato all’utente per mezzo di una lista di lavori, che mantiene i dettagli dei work-item assegnati a quello specifico utente.</a:t>
            </a:r>
            <a:endParaRPr lang="it-IT" sz="2400" dirty="0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D. Rosaci</a:t>
            </a:r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SOAP</a:t>
            </a:r>
          </a:p>
          <a:p>
            <a:pPr>
              <a:defRPr/>
            </a:pPr>
            <a:endParaRPr lang="it-IT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Relazioni tra concetti</a:t>
            </a:r>
            <a:endParaRPr lang="it-IT" dirty="0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D. Rosaci</a:t>
            </a:r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SOAP</a:t>
            </a:r>
          </a:p>
          <a:p>
            <a:pPr>
              <a:defRPr/>
            </a:pPr>
            <a:endParaRPr lang="it-IT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68975" y="1195532"/>
            <a:ext cx="7579490" cy="48977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Business </a:t>
            </a:r>
            <a:r>
              <a:rPr lang="it-IT" dirty="0" err="1" smtClean="0"/>
              <a:t>Process</a:t>
            </a:r>
            <a:r>
              <a:rPr lang="it-IT" dirty="0" smtClean="0"/>
              <a:t> </a:t>
            </a:r>
            <a:r>
              <a:rPr lang="it-IT" dirty="0" err="1" smtClean="0"/>
              <a:t>Modeling</a:t>
            </a:r>
            <a:r>
              <a:rPr lang="it-IT" dirty="0" smtClean="0"/>
              <a:t> </a:t>
            </a:r>
            <a:r>
              <a:rPr lang="it-IT" dirty="0" err="1" smtClean="0"/>
              <a:t>Notation</a:t>
            </a:r>
            <a:r>
              <a:rPr lang="it-IT" dirty="0" smtClean="0"/>
              <a:t> (BPMN)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it-IT" sz="2400" dirty="0" smtClean="0"/>
              <a:t>Notazione grafica per rappresentare i flussi di processo</a:t>
            </a:r>
          </a:p>
          <a:p>
            <a:pPr algn="just"/>
            <a:r>
              <a:rPr lang="it-IT" sz="2400" dirty="0" smtClean="0"/>
              <a:t>Standard sviluppato dalla Business </a:t>
            </a:r>
            <a:r>
              <a:rPr lang="it-IT" sz="2400" dirty="0" err="1" smtClean="0"/>
              <a:t>Process</a:t>
            </a:r>
            <a:r>
              <a:rPr lang="it-IT" sz="2400" dirty="0" smtClean="0"/>
              <a:t> </a:t>
            </a:r>
            <a:r>
              <a:rPr lang="it-IT" sz="2400" dirty="0" err="1" smtClean="0"/>
              <a:t>Modeling</a:t>
            </a:r>
            <a:r>
              <a:rPr lang="it-IT" sz="2400" dirty="0" smtClean="0"/>
              <a:t> </a:t>
            </a:r>
            <a:r>
              <a:rPr lang="it-IT" sz="2400" dirty="0" err="1" smtClean="0"/>
              <a:t>Initiative</a:t>
            </a:r>
            <a:r>
              <a:rPr lang="it-IT" sz="2400" dirty="0" smtClean="0"/>
              <a:t>, con lo scopo di fornire una notazione chiara, completa e facilmente comprensibile da tutti gli utenti</a:t>
            </a:r>
          </a:p>
          <a:p>
            <a:pPr algn="just"/>
            <a:r>
              <a:rPr lang="it-IT" sz="2400" dirty="0" smtClean="0"/>
              <a:t>La BPMN definisce un Business </a:t>
            </a:r>
            <a:r>
              <a:rPr lang="it-IT" sz="2400" dirty="0" err="1" smtClean="0"/>
              <a:t>Process</a:t>
            </a:r>
            <a:r>
              <a:rPr lang="it-IT" sz="2400" dirty="0" smtClean="0"/>
              <a:t> </a:t>
            </a:r>
            <a:r>
              <a:rPr lang="it-IT" sz="2400" dirty="0" err="1" smtClean="0"/>
              <a:t>Diagram</a:t>
            </a:r>
            <a:r>
              <a:rPr lang="it-IT" sz="2400" dirty="0" smtClean="0"/>
              <a:t> (BPD) che, utilizzando diagrammi di flusso composti da un insieme di elementi grafici, permette la creazione di modelli di business </a:t>
            </a:r>
            <a:r>
              <a:rPr lang="it-IT" sz="2400" dirty="0" err="1" smtClean="0"/>
              <a:t>process</a:t>
            </a:r>
            <a:r>
              <a:rPr lang="it-IT" sz="2400" dirty="0" smtClean="0"/>
              <a:t>, e allo stesso tempo di gestire in maniera efficace la complessità che essi comportano.</a:t>
            </a:r>
            <a:endParaRPr lang="it-IT" sz="2400" dirty="0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D. Rosaci</a:t>
            </a:r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SOAP</a:t>
            </a:r>
          </a:p>
          <a:p>
            <a:pPr>
              <a:defRPr/>
            </a:pPr>
            <a:endParaRPr lang="it-IT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BPMN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it-IT" sz="2400" dirty="0" smtClean="0"/>
              <a:t>La BPMI nella definizione dello standard ha scelto di organizzare gli elementi grafici in categorie specifiche, permettendo al lettore di  riconoscere e capire facilmente gli elementi base dei diagrammi. </a:t>
            </a:r>
          </a:p>
          <a:p>
            <a:r>
              <a:rPr lang="it-IT" sz="2400" dirty="0" smtClean="0"/>
              <a:t>Le quattro categorie base di elementi sono: </a:t>
            </a:r>
            <a:r>
              <a:rPr lang="it-IT" sz="2400" i="1" dirty="0" smtClean="0"/>
              <a:t>Flow </a:t>
            </a:r>
            <a:r>
              <a:rPr lang="it-IT" sz="2400" i="1" dirty="0" err="1" smtClean="0"/>
              <a:t>Objects</a:t>
            </a:r>
            <a:r>
              <a:rPr lang="it-IT" sz="2400" i="1" dirty="0" smtClean="0"/>
              <a:t>, </a:t>
            </a:r>
            <a:r>
              <a:rPr lang="it-IT" sz="2400" i="1" dirty="0" err="1" smtClean="0"/>
              <a:t>Connecting</a:t>
            </a:r>
            <a:r>
              <a:rPr lang="it-IT" sz="2400" i="1" dirty="0" smtClean="0"/>
              <a:t> </a:t>
            </a:r>
            <a:r>
              <a:rPr lang="it-IT" sz="2400" i="1" dirty="0" err="1" smtClean="0"/>
              <a:t>Objects</a:t>
            </a:r>
            <a:r>
              <a:rPr lang="it-IT" sz="2400" i="1" dirty="0" smtClean="0"/>
              <a:t>, </a:t>
            </a:r>
            <a:r>
              <a:rPr lang="it-IT" sz="2400" i="1" dirty="0" err="1" smtClean="0"/>
              <a:t>Swimlanes</a:t>
            </a:r>
            <a:r>
              <a:rPr lang="it-IT" sz="2400" i="1" dirty="0" smtClean="0"/>
              <a:t> e </a:t>
            </a:r>
            <a:r>
              <a:rPr lang="it-IT" sz="2400" i="1" dirty="0" err="1" smtClean="0"/>
              <a:t>Artifacts</a:t>
            </a:r>
            <a:r>
              <a:rPr lang="it-IT" sz="2400" i="1" dirty="0" smtClean="0"/>
              <a:t>.</a:t>
            </a:r>
          </a:p>
          <a:p>
            <a:pPr algn="just"/>
            <a:r>
              <a:rPr lang="it-IT" sz="2400" dirty="0" smtClean="0"/>
              <a:t>I </a:t>
            </a:r>
            <a:r>
              <a:rPr lang="it-IT" sz="2400" i="1" dirty="0" smtClean="0"/>
              <a:t>Flow </a:t>
            </a:r>
            <a:r>
              <a:rPr lang="it-IT" sz="2400" i="1" dirty="0" err="1" smtClean="0"/>
              <a:t>Objects</a:t>
            </a:r>
            <a:r>
              <a:rPr lang="it-IT" sz="2400" i="1" dirty="0" smtClean="0"/>
              <a:t> sono i tre elementi base che compongono un Business </a:t>
            </a:r>
            <a:r>
              <a:rPr lang="it-IT" sz="2400" i="1" dirty="0" err="1" smtClean="0"/>
              <a:t>Process</a:t>
            </a:r>
            <a:r>
              <a:rPr lang="it-IT" sz="2400" i="1" dirty="0" smtClean="0"/>
              <a:t> </a:t>
            </a:r>
            <a:r>
              <a:rPr lang="it-IT" sz="2400" i="1" dirty="0" err="1" smtClean="0"/>
              <a:t>Diagram</a:t>
            </a:r>
            <a:r>
              <a:rPr lang="it-IT" sz="2400" i="1" dirty="0" smtClean="0"/>
              <a:t>: </a:t>
            </a:r>
          </a:p>
          <a:p>
            <a:pPr lvl="1" algn="just"/>
            <a:r>
              <a:rPr lang="it-IT" sz="2000" i="1" dirty="0" err="1" smtClean="0"/>
              <a:t>Event</a:t>
            </a:r>
            <a:r>
              <a:rPr lang="it-IT" sz="2000" i="1" dirty="0" smtClean="0"/>
              <a:t>,</a:t>
            </a:r>
          </a:p>
          <a:p>
            <a:pPr lvl="1"/>
            <a:r>
              <a:rPr lang="it-IT" sz="2000" i="1" dirty="0" err="1" smtClean="0"/>
              <a:t>Activity</a:t>
            </a:r>
            <a:endParaRPr lang="it-IT" sz="2000" i="1" dirty="0" smtClean="0"/>
          </a:p>
          <a:p>
            <a:pPr lvl="1"/>
            <a:r>
              <a:rPr lang="it-IT" sz="2000" i="1" dirty="0" smtClean="0"/>
              <a:t>Gateway</a:t>
            </a:r>
            <a:r>
              <a:rPr lang="it-IT" sz="1600" i="1" dirty="0" smtClean="0"/>
              <a:t>.</a:t>
            </a:r>
            <a:endParaRPr lang="it-IT" sz="1600" dirty="0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D. Rosaci</a:t>
            </a:r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SOAP</a:t>
            </a:r>
          </a:p>
          <a:p>
            <a:pPr>
              <a:defRPr/>
            </a:pPr>
            <a:endParaRPr lang="it-IT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Segnaposto data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it-IT" smtClean="0"/>
              <a:t>D. Rosaci</a:t>
            </a:r>
          </a:p>
        </p:txBody>
      </p:sp>
      <p:sp>
        <p:nvSpPr>
          <p:cNvPr id="8195" name="Segnaposto piè di pagina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it-IT" smtClean="0"/>
              <a:t>Sistemi Distribuiti - Introduzione</a:t>
            </a:r>
          </a:p>
        </p:txBody>
      </p:sp>
      <p:sp>
        <p:nvSpPr>
          <p:cNvPr id="819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it-IT" sz="4000" dirty="0" smtClean="0"/>
              <a:t>Definizione</a:t>
            </a:r>
          </a:p>
        </p:txBody>
      </p:sp>
      <p:sp>
        <p:nvSpPr>
          <p:cNvPr id="819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just"/>
            <a:r>
              <a:rPr lang="it-IT" sz="2000" dirty="0" smtClean="0"/>
              <a:t>Un </a:t>
            </a:r>
            <a:r>
              <a:rPr lang="it-IT" sz="2000" dirty="0" err="1" smtClean="0"/>
              <a:t>workflow</a:t>
            </a:r>
            <a:r>
              <a:rPr lang="it-IT" sz="2000" dirty="0" smtClean="0"/>
              <a:t> si preoccupa di automatizzare procedure in cui documenti, informazioni o </a:t>
            </a:r>
            <a:r>
              <a:rPr lang="it-IT" sz="2000" dirty="0" err="1" smtClean="0"/>
              <a:t>tasks</a:t>
            </a:r>
            <a:r>
              <a:rPr lang="it-IT" sz="2000" dirty="0" smtClean="0"/>
              <a:t> vengono passati fra i vari attori, rispettando definiti set di regole per poter ottenere o contribuire ad un obiettivo comune. </a:t>
            </a:r>
          </a:p>
          <a:p>
            <a:pPr algn="just"/>
            <a:r>
              <a:rPr lang="it-IT" sz="2000" dirty="0" smtClean="0"/>
              <a:t>Più semplicemente può essere descritto come l’agevolazione o l’automatizzazione computerizzata di un processo di business, in parte o totalmente</a:t>
            </a:r>
          </a:p>
          <a:p>
            <a:pPr lvl="1" eaLnBrk="1" hangingPunct="1">
              <a:lnSpc>
                <a:spcPct val="80000"/>
              </a:lnSpc>
              <a:buNone/>
            </a:pPr>
            <a:endParaRPr lang="it-IT" sz="16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BPMN</a:t>
            </a:r>
            <a:endParaRPr lang="it-IT" dirty="0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D. Rosaci</a:t>
            </a:r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SOAP</a:t>
            </a:r>
          </a:p>
          <a:p>
            <a:pPr>
              <a:defRPr/>
            </a:pPr>
            <a:endParaRPr lang="it-IT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1318759"/>
            <a:ext cx="7920880" cy="31183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1600" y="4614914"/>
            <a:ext cx="7920880" cy="14783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BPMN</a:t>
            </a:r>
            <a:endParaRPr lang="it-IT" dirty="0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D. Rosaci</a:t>
            </a:r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SOAP</a:t>
            </a:r>
          </a:p>
          <a:p>
            <a:pPr>
              <a:defRPr/>
            </a:pPr>
            <a:endParaRPr lang="it-IT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05100" y="1700808"/>
            <a:ext cx="7615371" cy="3908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BPMN</a:t>
            </a:r>
            <a:endParaRPr lang="it-IT" dirty="0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D. Rosaci</a:t>
            </a:r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SOAP</a:t>
            </a:r>
          </a:p>
          <a:p>
            <a:pPr>
              <a:defRPr/>
            </a:pPr>
            <a:endParaRPr lang="it-IT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33044" y="1726780"/>
            <a:ext cx="7759435" cy="35744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BPMN</a:t>
            </a:r>
            <a:endParaRPr lang="it-IT" dirty="0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D. Rosaci</a:t>
            </a:r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SOAP</a:t>
            </a:r>
          </a:p>
          <a:p>
            <a:pPr>
              <a:defRPr/>
            </a:pPr>
            <a:endParaRPr lang="it-IT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1340768"/>
            <a:ext cx="7560840" cy="8163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59632" y="2071688"/>
            <a:ext cx="7560840" cy="35854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Esempio: Gestione prestiti bancari via Web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it-IT" sz="2000" dirty="0" smtClean="0"/>
              <a:t>Il processo rappresenta i passi necessari per poter effettuare la richiesta di un prestito bancario.</a:t>
            </a:r>
          </a:p>
          <a:p>
            <a:pPr algn="just"/>
            <a:r>
              <a:rPr lang="it-IT" sz="2000" dirty="0" smtClean="0"/>
              <a:t>Esso inizia con la richiesta di un prestito da parte di un utente (</a:t>
            </a:r>
            <a:r>
              <a:rPr lang="it-IT" sz="2000" dirty="0" err="1" smtClean="0"/>
              <a:t>Applicant</a:t>
            </a:r>
            <a:r>
              <a:rPr lang="it-IT" sz="2000" dirty="0" smtClean="0"/>
              <a:t>). Tale richiesta viene processata dapprima da un manager aziendale che ne fa una valutazione preliminare e verifica se i dati immessi dall’utente sono validi, interrompendo, in caso contrario, l’intero processo. </a:t>
            </a:r>
          </a:p>
          <a:p>
            <a:pPr algn="just"/>
            <a:r>
              <a:rPr lang="it-IT" sz="2000" dirty="0" smtClean="0"/>
              <a:t>Nel caso in cui i dati siano validi il processo proseguirebbe la sua esecuzione e il manager passerebbe la richiesta agli impiegati, effettuando una selezione dei compiti da assegnare ad ogni impiegato.</a:t>
            </a:r>
          </a:p>
          <a:p>
            <a:pPr>
              <a:buNone/>
            </a:pPr>
            <a:r>
              <a:rPr lang="it-IT" sz="2000" dirty="0" smtClean="0"/>
              <a:t>.</a:t>
            </a:r>
            <a:endParaRPr lang="it-IT" sz="2000" dirty="0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D. Rosaci</a:t>
            </a:r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SOAP</a:t>
            </a:r>
          </a:p>
          <a:p>
            <a:pPr>
              <a:defRPr/>
            </a:pPr>
            <a:endParaRPr lang="it-IT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Esempio: Gestione prestiti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it-IT" sz="2000" dirty="0" smtClean="0"/>
              <a:t>A questo punto il processo si divide in due parti che possono essere svolte in disgiunzione: infatti se l’utente avesse fatto richiesta di un prestito semplice (</a:t>
            </a:r>
            <a:r>
              <a:rPr lang="it-IT" sz="2000" dirty="0" err="1" smtClean="0"/>
              <a:t>Loan</a:t>
            </a:r>
            <a:r>
              <a:rPr lang="it-IT" sz="2000" dirty="0" smtClean="0"/>
              <a:t>), le verifiche da effettuare da parte degli impiegati sono quella finanziaria, di residenza e di credito bancario. Nel caso di un mutuo (</a:t>
            </a:r>
            <a:r>
              <a:rPr lang="it-IT" sz="2000" dirty="0" err="1" smtClean="0"/>
              <a:t>Mortgage</a:t>
            </a:r>
            <a:r>
              <a:rPr lang="it-IT" sz="2000" dirty="0" smtClean="0"/>
              <a:t>), invece, gli impiegati devono verificare sia lo stato finanziario dell’utente e la residenza, sia effettuare una verifica sull’impiego dell’utente. </a:t>
            </a:r>
          </a:p>
          <a:p>
            <a:pPr algn="just"/>
            <a:r>
              <a:rPr lang="it-IT" sz="2000" dirty="0" smtClean="0"/>
              <a:t>Una volta effettuate tali verifiche, la richiesta ritorna sotto la competenza del manager, che effettua una verifica finale e decide se accettare o meno la richiesta di prestito. Infine l’utente decide se accettare o rifiutare il prestito, terminando così l’intero processo</a:t>
            </a:r>
          </a:p>
          <a:p>
            <a:pPr algn="just"/>
            <a:r>
              <a:rPr lang="it-IT" sz="2000" dirty="0" smtClean="0"/>
              <a:t>L’intero BPMN dell’esempio si trova nell’Allegato 1</a:t>
            </a:r>
            <a:endParaRPr lang="it-IT" sz="2000" dirty="0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D. Rosaci</a:t>
            </a:r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SOAP</a:t>
            </a:r>
          </a:p>
          <a:p>
            <a:pPr>
              <a:defRPr/>
            </a:pPr>
            <a:endParaRPr lang="it-IT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Esempio: Compravendita macchine usate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sz="2000" dirty="0" smtClean="0"/>
              <a:t>Questo secondo caso di studio è stato introdotto in quanto si adatta in modo più adeguato ad un particolare scenario di distribuzione di </a:t>
            </a:r>
            <a:r>
              <a:rPr lang="it-IT" sz="2000" dirty="0" err="1" smtClean="0"/>
              <a:t>workflow</a:t>
            </a:r>
            <a:r>
              <a:rPr lang="it-IT" sz="2000" dirty="0" smtClean="0"/>
              <a:t> che tratteremo rispetto al caso di studio precedente, in quanto è necessario avere due flussi di processo separati; per questo motivo abbiamo scelto lo scenario della compravendita di macchine usate.</a:t>
            </a:r>
          </a:p>
          <a:p>
            <a:r>
              <a:rPr lang="it-IT" sz="2000" dirty="0" smtClean="0"/>
              <a:t>In questo caso abbiamo due </a:t>
            </a:r>
            <a:r>
              <a:rPr lang="it-IT" sz="2000" dirty="0" err="1" smtClean="0"/>
              <a:t>workflow</a:t>
            </a:r>
            <a:r>
              <a:rPr lang="it-IT" sz="2000" dirty="0" smtClean="0"/>
              <a:t> indipendenti, uno riguardante le auto, che viene gestito da un’applicazione che rappresenta un concessionario, e uno riguardante l’utente, proprio di un’applicazione che gestisce i clienti del concessionario.</a:t>
            </a:r>
            <a:endParaRPr lang="it-IT" sz="2000" dirty="0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D. Rosaci</a:t>
            </a:r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SOAP</a:t>
            </a:r>
          </a:p>
          <a:p>
            <a:pPr>
              <a:defRPr/>
            </a:pPr>
            <a:endParaRPr lang="it-IT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 smtClean="0"/>
              <a:t>Workflow</a:t>
            </a:r>
            <a:r>
              <a:rPr lang="it-IT" dirty="0" smtClean="0"/>
              <a:t> delle auto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it-IT" sz="2000" dirty="0" smtClean="0"/>
              <a:t>Il flusso di processo relativo ad un auto inizia con la sua fabbricazione, continua con la sua immatricolazione e prosegue con delle attività che rappresentano la compravendita dell’auto.</a:t>
            </a:r>
          </a:p>
          <a:p>
            <a:pPr algn="just"/>
            <a:r>
              <a:rPr lang="it-IT" sz="2000" dirty="0" smtClean="0"/>
              <a:t>Queste attività comprendono “</a:t>
            </a:r>
            <a:r>
              <a:rPr lang="it-IT" sz="2000" dirty="0" err="1" smtClean="0"/>
              <a:t>For</a:t>
            </a:r>
            <a:r>
              <a:rPr lang="it-IT" sz="2000" dirty="0" smtClean="0"/>
              <a:t> Sale”, in cui l’auto viene messa in vendita per consentirle la ricerca da parte dell’acquirente, e “</a:t>
            </a:r>
            <a:r>
              <a:rPr lang="it-IT" sz="2000" dirty="0" err="1" smtClean="0"/>
              <a:t>Purchase</a:t>
            </a:r>
            <a:r>
              <a:rPr lang="it-IT" sz="2000" dirty="0" smtClean="0"/>
              <a:t> / Sale” che conclude le operazioni di compravendita;</a:t>
            </a:r>
          </a:p>
          <a:p>
            <a:pPr algn="just"/>
            <a:r>
              <a:rPr lang="it-IT" sz="2000" dirty="0" smtClean="0"/>
              <a:t>esse possono essere eseguite più volte, a seconda del numero di transazioni che avvengono nel sistema. L’ultima fase, che porta al completamento del flusso di processo relativo ad un’auto, è la demolizione.</a:t>
            </a:r>
            <a:endParaRPr lang="it-IT" sz="2000" dirty="0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D. Rosaci</a:t>
            </a:r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SOAP</a:t>
            </a:r>
          </a:p>
          <a:p>
            <a:pPr>
              <a:defRPr/>
            </a:pPr>
            <a:endParaRPr lang="it-IT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 smtClean="0"/>
              <a:t>Workflow</a:t>
            </a:r>
            <a:r>
              <a:rPr lang="it-IT" dirty="0" smtClean="0"/>
              <a:t> delle auto</a:t>
            </a:r>
            <a:endParaRPr lang="it-IT" dirty="0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D. Rosaci</a:t>
            </a:r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SOAP</a:t>
            </a:r>
          </a:p>
          <a:p>
            <a:pPr>
              <a:defRPr/>
            </a:pPr>
            <a:endParaRPr lang="it-IT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5972" y="2780928"/>
            <a:ext cx="7488832" cy="1152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 smtClean="0"/>
              <a:t>Workflow</a:t>
            </a:r>
            <a:r>
              <a:rPr lang="it-IT" dirty="0" smtClean="0"/>
              <a:t> degli utenti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1116013" y="1600201"/>
            <a:ext cx="7570787" cy="1756791"/>
          </a:xfrm>
        </p:spPr>
        <p:txBody>
          <a:bodyPr/>
          <a:lstStyle/>
          <a:p>
            <a:pPr algn="just"/>
            <a:r>
              <a:rPr lang="it-IT" sz="2000" dirty="0" smtClean="0"/>
              <a:t>Il </a:t>
            </a:r>
            <a:r>
              <a:rPr lang="it-IT" sz="2000" dirty="0" err="1" smtClean="0"/>
              <a:t>workflow</a:t>
            </a:r>
            <a:r>
              <a:rPr lang="it-IT" sz="2000" dirty="0" smtClean="0"/>
              <a:t> degli utenti inizia con la ricerca di un’auto e prosegue, dopo l’acquisto, con il suo utilizzo, per continuare poi con una attività di messa in vendita dell’auto. A questo punto il flusso di lavoro ritorna alla fase iniziale di ricerca delle auto.</a:t>
            </a:r>
            <a:endParaRPr lang="it-IT" sz="2000" dirty="0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D. Rosaci</a:t>
            </a:r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SOAP</a:t>
            </a:r>
          </a:p>
          <a:p>
            <a:pPr>
              <a:defRPr/>
            </a:pPr>
            <a:endParaRPr lang="it-IT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3250306"/>
            <a:ext cx="7564191" cy="18348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Automatizzazione dei processi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it-IT" sz="2400" dirty="0" smtClean="0"/>
              <a:t>L’automatizzazione di un processo di business è definita all’interno di una specifica di processo, in cui si identificano le varie attività, le regole procedurali e i rispettivi dati di controllo, che vengono utilizzati per gestire il </a:t>
            </a:r>
            <a:r>
              <a:rPr lang="it-IT" sz="2400" dirty="0" err="1" smtClean="0"/>
              <a:t>workflow</a:t>
            </a:r>
            <a:r>
              <a:rPr lang="it-IT" sz="2400" dirty="0" smtClean="0"/>
              <a:t> durante l’esecuzione del processo. </a:t>
            </a:r>
          </a:p>
          <a:p>
            <a:pPr algn="just"/>
            <a:r>
              <a:rPr lang="it-IT" sz="2400" dirty="0" smtClean="0"/>
              <a:t>Ogni istanza del processo ha associato un set specifico di dati che sono rilevanti per quella determinata istanza di processo (Case).</a:t>
            </a:r>
            <a:endParaRPr lang="it-IT" sz="2400" dirty="0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D. Rosaci</a:t>
            </a:r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SOAP</a:t>
            </a:r>
          </a:p>
          <a:p>
            <a:pPr>
              <a:defRPr/>
            </a:pPr>
            <a:endParaRPr lang="it-IT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Compravendita macchine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it-IT" sz="2000" dirty="0" smtClean="0"/>
              <a:t>I due </a:t>
            </a:r>
            <a:r>
              <a:rPr lang="it-IT" sz="2000" dirty="0" err="1" smtClean="0"/>
              <a:t>workflow</a:t>
            </a:r>
            <a:r>
              <a:rPr lang="it-IT" sz="2000" dirty="0" smtClean="0"/>
              <a:t> interagiscono fra loro solamente a fronte di una richiesta di acquisto o vendita di un’auto.</a:t>
            </a:r>
          </a:p>
          <a:p>
            <a:pPr algn="just"/>
            <a:r>
              <a:rPr lang="it-IT" sz="2000" dirty="0" smtClean="0"/>
              <a:t>Questo caso di studio ci offre la possibilità di ricavare svariate combinazioni di interazione fra le due tipologie di </a:t>
            </a:r>
            <a:r>
              <a:rPr lang="it-IT" sz="2000" dirty="0" err="1" smtClean="0"/>
              <a:t>workflow</a:t>
            </a:r>
            <a:r>
              <a:rPr lang="it-IT" sz="2000" dirty="0" smtClean="0"/>
              <a:t>.</a:t>
            </a:r>
          </a:p>
          <a:p>
            <a:pPr algn="just"/>
            <a:r>
              <a:rPr lang="it-IT" sz="2000" dirty="0" smtClean="0"/>
              <a:t>Quella più semplice riguarda il solo </a:t>
            </a:r>
            <a:r>
              <a:rPr lang="it-IT" sz="2000" dirty="0" err="1" smtClean="0"/>
              <a:t>workflow</a:t>
            </a:r>
            <a:r>
              <a:rPr lang="it-IT" sz="2000" dirty="0" smtClean="0"/>
              <a:t> relativo alle auto, utilizzato dalla concessionaria, che immatricola le auto, le acquista per se, e in seguito le demolisce. </a:t>
            </a:r>
          </a:p>
          <a:p>
            <a:pPr algn="just"/>
            <a:r>
              <a:rPr lang="it-IT" sz="2000" dirty="0" smtClean="0"/>
              <a:t>A questo è possibile aggiungere un’istanza del </a:t>
            </a:r>
            <a:r>
              <a:rPr lang="it-IT" sz="2000" dirty="0" err="1" smtClean="0"/>
              <a:t>workflow</a:t>
            </a:r>
            <a:r>
              <a:rPr lang="it-IT" sz="2000" dirty="0" smtClean="0"/>
              <a:t> degli utenti, rappresentando un cliente che desideri acquistare o vendere la propria auto esclusivamente al concessionario. </a:t>
            </a:r>
          </a:p>
          <a:p>
            <a:pPr algn="just"/>
            <a:r>
              <a:rPr lang="it-IT" sz="2000" dirty="0" smtClean="0"/>
              <a:t>A questo scenario è possibile inserire altre istanze del </a:t>
            </a:r>
            <a:r>
              <a:rPr lang="it-IT" sz="2000" dirty="0" err="1" smtClean="0"/>
              <a:t>workflow</a:t>
            </a:r>
            <a:r>
              <a:rPr lang="it-IT" sz="2000" dirty="0" smtClean="0"/>
              <a:t> degli utenti, senza un limite massimo</a:t>
            </a:r>
            <a:r>
              <a:rPr lang="it-IT" sz="2000" smtClean="0"/>
              <a:t>, per rappresentare </a:t>
            </a:r>
            <a:r>
              <a:rPr lang="it-IT" sz="2000" dirty="0" smtClean="0"/>
              <a:t>un sistema di compravendita che coinvolga svariati utenti.</a:t>
            </a:r>
            <a:endParaRPr lang="it-IT" sz="2000" dirty="0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D. Rosaci</a:t>
            </a:r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SOAP</a:t>
            </a:r>
          </a:p>
          <a:p>
            <a:pPr>
              <a:defRPr/>
            </a:pPr>
            <a:endParaRPr lang="it-IT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Tipologie di </a:t>
            </a:r>
            <a:r>
              <a:rPr lang="it-IT" dirty="0" err="1" smtClean="0"/>
              <a:t>workflow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it-IT" sz="2400" dirty="0" smtClean="0"/>
              <a:t>Una distinzione viene segnalata tra </a:t>
            </a:r>
            <a:r>
              <a:rPr lang="it-IT" sz="2400" dirty="0" err="1" smtClean="0"/>
              <a:t>workflow</a:t>
            </a:r>
            <a:r>
              <a:rPr lang="it-IT" sz="2400" dirty="0" smtClean="0"/>
              <a:t> di produzione e </a:t>
            </a:r>
            <a:r>
              <a:rPr lang="it-IT" sz="2400" dirty="0" err="1" smtClean="0"/>
              <a:t>workflow</a:t>
            </a:r>
            <a:r>
              <a:rPr lang="it-IT" sz="2400" dirty="0" smtClean="0"/>
              <a:t> </a:t>
            </a:r>
            <a:r>
              <a:rPr lang="it-IT" sz="2400" dirty="0" err="1" smtClean="0"/>
              <a:t>ad-hoc</a:t>
            </a:r>
            <a:r>
              <a:rPr lang="it-IT" sz="2400" dirty="0" smtClean="0"/>
              <a:t>; </a:t>
            </a:r>
          </a:p>
          <a:p>
            <a:pPr algn="just"/>
            <a:r>
              <a:rPr lang="it-IT" sz="2400" dirty="0" smtClean="0"/>
              <a:t>i primi utilizzano regole procedurali definite a priori</a:t>
            </a:r>
          </a:p>
          <a:p>
            <a:pPr algn="just"/>
            <a:r>
              <a:rPr lang="it-IT" sz="2400" dirty="0" smtClean="0"/>
              <a:t>i secondi le regole procedurali possono essere modificate o create durante le operazioni del processo.</a:t>
            </a:r>
            <a:endParaRPr lang="it-IT" sz="2400" dirty="0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D. Rosaci</a:t>
            </a:r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SOAP</a:t>
            </a:r>
          </a:p>
          <a:p>
            <a:pPr>
              <a:defRPr/>
            </a:pPr>
            <a:endParaRPr lang="it-IT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 smtClean="0"/>
              <a:t>Wokflow</a:t>
            </a:r>
            <a:r>
              <a:rPr lang="it-IT" dirty="0" smtClean="0"/>
              <a:t> Management System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it-IT" sz="2400" dirty="0" smtClean="0"/>
              <a:t>E’ un sistema che definisce, crea e gestisce l’esecuzione dei </a:t>
            </a:r>
            <a:r>
              <a:rPr lang="it-IT" sz="2400" dirty="0" err="1" smtClean="0"/>
              <a:t>workflow</a:t>
            </a:r>
            <a:r>
              <a:rPr lang="it-IT" sz="2400" dirty="0" smtClean="0"/>
              <a:t> attraverso l’utilizzo di software, i quali vengono eseguiti su uno o più </a:t>
            </a:r>
            <a:r>
              <a:rPr lang="it-IT" sz="2400" dirty="0" err="1" smtClean="0"/>
              <a:t>workflow</a:t>
            </a:r>
            <a:r>
              <a:rPr lang="it-IT" sz="2400" dirty="0" smtClean="0"/>
              <a:t> </a:t>
            </a:r>
            <a:r>
              <a:rPr lang="it-IT" sz="2400" dirty="0" err="1" smtClean="0"/>
              <a:t>engine</a:t>
            </a:r>
            <a:r>
              <a:rPr lang="it-IT" sz="2400" dirty="0" smtClean="0"/>
              <a:t>, i quali sono in grado di interpretare le definizioni di processo, interagire con i partecipanti e invocare l’uso di </a:t>
            </a:r>
            <a:r>
              <a:rPr lang="it-IT" sz="2400" dirty="0" err="1" smtClean="0"/>
              <a:t>tool</a:t>
            </a:r>
            <a:r>
              <a:rPr lang="it-IT" sz="2400" dirty="0" smtClean="0"/>
              <a:t> e applicazioni IT quando richiesto.</a:t>
            </a:r>
            <a:endParaRPr lang="it-IT" sz="2400" dirty="0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D. Rosaci</a:t>
            </a:r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SOAP</a:t>
            </a:r>
          </a:p>
          <a:p>
            <a:pPr>
              <a:defRPr/>
            </a:pPr>
            <a:endParaRPr lang="it-IT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 smtClean="0"/>
              <a:t>Wokflow</a:t>
            </a:r>
            <a:r>
              <a:rPr lang="it-IT" dirty="0" smtClean="0"/>
              <a:t> Management System; Vantaggi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it-IT" sz="2000" dirty="0" smtClean="0"/>
              <a:t>Il lavoro non va in stallo e non segue percorsi non corretti e perciò gli impiegati sono raramente chiamati a recuperare situazioni di errore.</a:t>
            </a:r>
          </a:p>
          <a:p>
            <a:pPr algn="just"/>
            <a:r>
              <a:rPr lang="it-IT" sz="2000" dirty="0" smtClean="0"/>
              <a:t>I manager possono focalizzarsi su problemi di business quali performance individuali, procedure di ottimizzazione, e casi speciali, anziché badare all’assegnamento delle attività.</a:t>
            </a:r>
          </a:p>
          <a:p>
            <a:pPr algn="just"/>
            <a:r>
              <a:rPr lang="it-IT" sz="2000" dirty="0" smtClean="0"/>
              <a:t>Gli impiegati sono sollevati dal compito di inviare e tenere traccia del loro lavoro, in quanto queste operazioni sono svolte in automatico.</a:t>
            </a:r>
          </a:p>
          <a:p>
            <a:pPr algn="just"/>
            <a:r>
              <a:rPr lang="it-IT" sz="2000" dirty="0" smtClean="0"/>
              <a:t>Le procedure sono documentate formalmente ed eseguite correttamente; ciò assicura che il lavoro sia svolto nella maniera in cui è stato pianificato dal manager, andando a soddisfare tutti i requisiti a cui è soggetto.</a:t>
            </a:r>
            <a:endParaRPr lang="it-IT" sz="2000" dirty="0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D. Rosaci</a:t>
            </a:r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SOAP</a:t>
            </a:r>
          </a:p>
          <a:p>
            <a:pPr>
              <a:defRPr/>
            </a:pPr>
            <a:endParaRPr lang="it-IT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Vantaggi dei WMS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it-IT" sz="2000" dirty="0" smtClean="0"/>
              <a:t>I compiti più importanti vengono svolti per primi, assegnando la persona o macchina più appropriata ad ogni attività componente il processo. Gli impiegati non sprecano tempo scegliendo il lavoro da svolgere</a:t>
            </a:r>
          </a:p>
          <a:p>
            <a:pPr algn="just"/>
            <a:r>
              <a:rPr lang="it-IT" sz="2000" dirty="0" smtClean="0"/>
              <a:t>Rispetto ad un </a:t>
            </a:r>
            <a:r>
              <a:rPr lang="it-IT" sz="2000" dirty="0" err="1" smtClean="0"/>
              <a:t>workflow</a:t>
            </a:r>
            <a:r>
              <a:rPr lang="it-IT" sz="2000" dirty="0" smtClean="0"/>
              <a:t> tradizionale, l’introduzione del parallelismo, cioè l’esecuzione concorrente di più task, porta ad una semplificazione del processo e a minor attese e perdite di tempo.</a:t>
            </a:r>
          </a:p>
          <a:p>
            <a:pPr algn="just"/>
            <a:r>
              <a:rPr lang="it-IT" sz="2000" dirty="0" smtClean="0"/>
              <a:t>Migliora anche per quanto riguarda il servizio clienti, in quanto la consistenza del processo porta ad una maggiore prevedibilità del livello di risposta ai clienti.</a:t>
            </a:r>
          </a:p>
          <a:p>
            <a:pPr algn="just"/>
            <a:r>
              <a:rPr lang="it-IT" sz="2000" dirty="0" smtClean="0"/>
              <a:t>Dal punto di vista della flessibilità si hanno dei vantaggi in  </a:t>
            </a:r>
            <a:r>
              <a:rPr lang="it-IT" sz="2000" dirty="0" err="1" smtClean="0"/>
              <a:t>uanto</a:t>
            </a:r>
            <a:r>
              <a:rPr lang="it-IT" sz="2000" dirty="0" smtClean="0"/>
              <a:t> il controllo computerizzato dei processi permette la loro riprogettazione in linea con i cambiamenti di business richiesti.</a:t>
            </a:r>
            <a:endParaRPr lang="it-IT" sz="2000" dirty="0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D. Rosaci</a:t>
            </a:r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dirty="0" smtClean="0"/>
              <a:t>SOAP</a:t>
            </a:r>
          </a:p>
          <a:p>
            <a:pPr>
              <a:defRPr/>
            </a:pPr>
            <a:endParaRPr lang="it-IT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Concetti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sz="2400" dirty="0" smtClean="0"/>
              <a:t>Business </a:t>
            </a:r>
            <a:r>
              <a:rPr lang="it-IT" sz="2400" dirty="0" err="1" smtClean="0"/>
              <a:t>process</a:t>
            </a:r>
            <a:r>
              <a:rPr lang="it-IT" sz="2400" dirty="0" smtClean="0"/>
              <a:t>: insieme di una o più procedure o attività collegate, le quali realizzano collettivamente un obiettivo comune, normalmente all’interno del contesto di una struttura organizzativa che definisce ruoli funzionali e relazioni.</a:t>
            </a:r>
          </a:p>
          <a:p>
            <a:r>
              <a:rPr lang="it-IT" sz="2400" dirty="0" smtClean="0"/>
              <a:t>Un business </a:t>
            </a:r>
            <a:r>
              <a:rPr lang="it-IT" sz="2400" dirty="0" err="1" smtClean="0"/>
              <a:t>process</a:t>
            </a:r>
            <a:r>
              <a:rPr lang="it-IT" sz="2400" dirty="0" smtClean="0"/>
              <a:t> può coinvolgere interazioni formali o informali tra i partecipanti e la sua durata può variare largamente.</a:t>
            </a:r>
          </a:p>
          <a:p>
            <a:r>
              <a:rPr lang="it-IT" sz="2400" dirty="0" smtClean="0"/>
              <a:t>Può essere composto da attività automatizzate in grado di gestire il </a:t>
            </a:r>
            <a:r>
              <a:rPr lang="it-IT" sz="2400" dirty="0" err="1" smtClean="0"/>
              <a:t>workflow</a:t>
            </a:r>
            <a:r>
              <a:rPr lang="it-IT" sz="2400" dirty="0" smtClean="0"/>
              <a:t> e/o da attività manuali le quali non riguardano ciò che concerne la gestione del </a:t>
            </a:r>
            <a:r>
              <a:rPr lang="it-IT" sz="2400" dirty="0" err="1" smtClean="0"/>
              <a:t>workflow</a:t>
            </a:r>
            <a:r>
              <a:rPr lang="it-IT" sz="2400" dirty="0" smtClean="0"/>
              <a:t>.</a:t>
            </a:r>
            <a:endParaRPr lang="it-IT" sz="2400" dirty="0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D. Rosaci</a:t>
            </a:r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SOAP</a:t>
            </a:r>
          </a:p>
          <a:p>
            <a:pPr>
              <a:defRPr/>
            </a:pPr>
            <a:endParaRPr lang="it-IT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Concetti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it-IT" sz="2400" dirty="0" err="1" smtClean="0"/>
              <a:t>Process</a:t>
            </a:r>
            <a:r>
              <a:rPr lang="it-IT" sz="2400" dirty="0" smtClean="0"/>
              <a:t>: rappresentazione di un processo di business in una forma che supporta la manipolazione automatica. </a:t>
            </a:r>
          </a:p>
          <a:p>
            <a:pPr algn="just"/>
            <a:r>
              <a:rPr lang="it-IT" sz="2400" dirty="0" smtClean="0"/>
              <a:t>La definizione di un processo consiste in una rete di attività e nelle loro relazioni, criterio atto ad indicare l’avvio, la terminazione di un processo, le informazioni legati alle attività individuali, i partecipanti, le applicazioni associate, i dati, </a:t>
            </a:r>
            <a:r>
              <a:rPr lang="it-IT" sz="2400" dirty="0" err="1" smtClean="0"/>
              <a:t>ecc…</a:t>
            </a:r>
            <a:endParaRPr lang="it-IT" sz="2400" dirty="0" smtClean="0"/>
          </a:p>
          <a:p>
            <a:pPr algn="just"/>
            <a:r>
              <a:rPr lang="it-IT" sz="2400" dirty="0" smtClean="0"/>
              <a:t>La definizione di un processo può contenere collegamenti a sottoprocessi, definiti separatamente, che possono prendere parte alla definizione globale di processo.</a:t>
            </a:r>
            <a:endParaRPr lang="it-IT" sz="2400" dirty="0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D. Rosaci</a:t>
            </a:r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SOAP</a:t>
            </a:r>
          </a:p>
          <a:p>
            <a:pPr>
              <a:defRPr/>
            </a:pPr>
            <a:endParaRPr lang="it-IT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2_Personalizza struttura">
  <a:themeElements>
    <a:clrScheme name="2_Personalizza struttura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2_Personalizza struttura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2_Personalizza struttur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Personalizza struttura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Personalizza struttura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Personalizza struttura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Personalizza struttura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Personalizza struttura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Personalizza struttura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Personalizza struttura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Personalizza struttura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Personalizza struttura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Personalizza struttura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Personalizza struttura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3_Personalizza struttura">
  <a:themeElements>
    <a:clrScheme name="3_Personalizza struttura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3_Personalizza struttura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3_Personalizza struttur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Personalizza struttura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Personalizza struttura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Personalizza struttura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Personalizza struttura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Personalizza struttura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Personalizza struttura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Personalizza struttura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Personalizza struttura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Personalizza struttura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Personalizza struttura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Personalizza struttura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Personalizza struttura">
  <a:themeElements>
    <a:clrScheme name="1_Personalizza struttura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Personalizza struttura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Personalizza struttur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ersonalizza struttura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ersonalizza struttura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ersonalizza struttura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ersonalizza struttura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ersonalizza struttura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ersonalizza struttura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ersonalizza struttura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ersonalizza struttura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ersonalizza struttura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ersonalizza struttura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ersonalizza struttura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Personalizza struttura">
  <a:themeElements>
    <a:clrScheme name="Personalizza struttura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ersonalizza struttura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Personalizza struttur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ersonalizza struttura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ersonalizza struttura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ersonalizza struttura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ersonalizza struttura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ersonalizza struttura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ersonalizza struttura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ersonalizza struttura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ersonalizza struttura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ersonalizza struttura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ersonalizza struttura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ersonalizza struttura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3650</TotalTime>
  <Words>2056</Words>
  <Application>Microsoft Office PowerPoint</Application>
  <PresentationFormat>Presentazione su schermo (4:3)</PresentationFormat>
  <Paragraphs>160</Paragraphs>
  <Slides>30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4</vt:i4>
      </vt:variant>
      <vt:variant>
        <vt:lpstr>Titoli diapositive</vt:lpstr>
      </vt:variant>
      <vt:variant>
        <vt:i4>30</vt:i4>
      </vt:variant>
    </vt:vector>
  </HeadingPairs>
  <TitlesOfParts>
    <vt:vector size="34" baseType="lpstr">
      <vt:lpstr>2_Personalizza struttura</vt:lpstr>
      <vt:lpstr>3_Personalizza struttura</vt:lpstr>
      <vt:lpstr>1_Personalizza struttura</vt:lpstr>
      <vt:lpstr>Personalizza struttura</vt:lpstr>
      <vt:lpstr>  Corso di Web Services A A. 2013 2014  Domenico Rosaci  Wokflow</vt:lpstr>
      <vt:lpstr>Definizione</vt:lpstr>
      <vt:lpstr>Automatizzazione dei processi</vt:lpstr>
      <vt:lpstr>Tipologie di workflow</vt:lpstr>
      <vt:lpstr>Wokflow Management System</vt:lpstr>
      <vt:lpstr>Wokflow Management System; Vantaggi</vt:lpstr>
      <vt:lpstr>Vantaggi dei WMS</vt:lpstr>
      <vt:lpstr>Concetti</vt:lpstr>
      <vt:lpstr>Concetti</vt:lpstr>
      <vt:lpstr>Concetti</vt:lpstr>
      <vt:lpstr>Concetti</vt:lpstr>
      <vt:lpstr>Concetti</vt:lpstr>
      <vt:lpstr>Concetti</vt:lpstr>
      <vt:lpstr>Concetti</vt:lpstr>
      <vt:lpstr>Concetti</vt:lpstr>
      <vt:lpstr>Concetti</vt:lpstr>
      <vt:lpstr>Relazioni tra concetti</vt:lpstr>
      <vt:lpstr>Business Process Modeling Notation (BPMN)</vt:lpstr>
      <vt:lpstr>BPMN</vt:lpstr>
      <vt:lpstr>BPMN</vt:lpstr>
      <vt:lpstr>BPMN</vt:lpstr>
      <vt:lpstr>BPMN</vt:lpstr>
      <vt:lpstr>BPMN</vt:lpstr>
      <vt:lpstr>Esempio: Gestione prestiti bancari via Web</vt:lpstr>
      <vt:lpstr>Esempio: Gestione prestiti</vt:lpstr>
      <vt:lpstr>Esempio: Compravendita macchine usate</vt:lpstr>
      <vt:lpstr>Workflow delle auto</vt:lpstr>
      <vt:lpstr>Workflow delle auto</vt:lpstr>
      <vt:lpstr>Workflow degli utenti</vt:lpstr>
      <vt:lpstr>Compravendita macchine</vt:lpstr>
    </vt:vector>
  </TitlesOfParts>
  <Company>DIMET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Domenico Rosaci</dc:creator>
  <cp:lastModifiedBy>domenico</cp:lastModifiedBy>
  <cp:revision>548</cp:revision>
  <dcterms:created xsi:type="dcterms:W3CDTF">2008-05-16T15:01:40Z</dcterms:created>
  <dcterms:modified xsi:type="dcterms:W3CDTF">2013-09-30T15:09:00Z</dcterms:modified>
</cp:coreProperties>
</file>